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9" r:id="rId4"/>
    <p:sldId id="257" r:id="rId5"/>
    <p:sldId id="259" r:id="rId6"/>
    <p:sldId id="261" r:id="rId7"/>
    <p:sldId id="262" r:id="rId8"/>
    <p:sldId id="266" r:id="rId9"/>
    <p:sldId id="280" r:id="rId10"/>
    <p:sldId id="267" r:id="rId11"/>
    <p:sldId id="281" r:id="rId12"/>
    <p:sldId id="282" r:id="rId13"/>
    <p:sldId id="268" r:id="rId14"/>
    <p:sldId id="283" r:id="rId15"/>
    <p:sldId id="270" r:id="rId16"/>
    <p:sldId id="284" r:id="rId17"/>
    <p:sldId id="285" r:id="rId18"/>
    <p:sldId id="27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06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78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19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76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33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83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2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0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18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28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4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5A556-7732-415E-BD76-B0E05B286925}" type="datetimeFigureOut">
              <a:rPr lang="ru-RU" smtClean="0"/>
              <a:t>19.05.2023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49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25214" y="305047"/>
            <a:ext cx="9144000" cy="757432"/>
          </a:xfrm>
        </p:spPr>
        <p:txBody>
          <a:bodyPr>
            <a:noAutofit/>
          </a:bodyPr>
          <a:lstStyle/>
          <a:p>
            <a:r>
              <a:rPr lang="ru-RU" sz="1800" dirty="0" smtClean="0">
                <a:latin typeface="Arial Narrow" panose="020B0606020202030204" pitchFamily="34" charset="0"/>
              </a:rPr>
              <a:t>Министерство науки и высшего образования Российской Федерации </a:t>
            </a:r>
            <a:br>
              <a:rPr lang="ru-RU" sz="1800" dirty="0" smtClean="0">
                <a:latin typeface="Arial Narrow" panose="020B0606020202030204" pitchFamily="34" charset="0"/>
              </a:rPr>
            </a:br>
            <a:r>
              <a:rPr lang="ru-RU" sz="1800" dirty="0" smtClean="0">
                <a:latin typeface="Arial Narrow" panose="020B0606020202030204" pitchFamily="34" charset="0"/>
              </a:rPr>
              <a:t>ФГАОУ ВО «Уральский федеральный университет имени первого Президента России Б.Н. Ельцина» </a:t>
            </a:r>
            <a:br>
              <a:rPr lang="ru-RU" sz="1800" dirty="0" smtClean="0">
                <a:latin typeface="Arial Narrow" panose="020B0606020202030204" pitchFamily="34" charset="0"/>
              </a:rPr>
            </a:br>
            <a:r>
              <a:rPr lang="ru-RU" sz="1800" dirty="0" smtClean="0">
                <a:latin typeface="Arial Narrow" panose="020B0606020202030204" pitchFamily="34" charset="0"/>
              </a:rPr>
              <a:t>Институт новых материалов и технологий Кафедра «Теплофизика и информатика в металлургии»</a:t>
            </a:r>
            <a:endParaRPr lang="ru-RU" sz="1800" dirty="0">
              <a:latin typeface="Arial Narrow" panose="020B060602020203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099315" y="2025904"/>
            <a:ext cx="6795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«РАЗРАБОТКА ВЕБ-ПРИЛОЖЕНИЯ ДЛЯ СИСТЕМЫ КОНТРОЛЯ ДОСТУПА»</a:t>
            </a:r>
            <a:endParaRPr lang="ru-RU" sz="2400" b="1" dirty="0">
              <a:latin typeface="Arial Narrow" panose="020B060602020203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449213" y="35492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Arial Narrow" panose="020B0606020202030204" pitchFamily="34" charset="0"/>
              </a:rPr>
              <a:t>Направление 09.03.02 «Информационные системы и технологии» </a:t>
            </a:r>
            <a:br>
              <a:rPr lang="ru-RU" dirty="0">
                <a:latin typeface="Arial Narrow" panose="020B0606020202030204" pitchFamily="34" charset="0"/>
              </a:rPr>
            </a:br>
            <a:r>
              <a:rPr lang="ru-RU" dirty="0">
                <a:latin typeface="Arial Narrow" panose="020B0606020202030204" pitchFamily="34" charset="0"/>
              </a:rPr>
              <a:t>(уровень бакалавриата)</a:t>
            </a:r>
          </a:p>
          <a:p>
            <a:pPr algn="ctr"/>
            <a:r>
              <a:rPr lang="ru-RU" dirty="0">
                <a:latin typeface="Arial Narrow" panose="020B0606020202030204" pitchFamily="34" charset="0"/>
              </a:rPr>
              <a:t>Образовательная программа 09.03.02/03.01 </a:t>
            </a:r>
            <a:br>
              <a:rPr lang="ru-RU" dirty="0">
                <a:latin typeface="Arial Narrow" panose="020B0606020202030204" pitchFamily="34" charset="0"/>
              </a:rPr>
            </a:br>
            <a:r>
              <a:rPr lang="ru-RU" dirty="0">
                <a:latin typeface="Arial Narrow" panose="020B0606020202030204" pitchFamily="34" charset="0"/>
              </a:rPr>
              <a:t>«Информационные системы и технологии в металлургии»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387472" y="5218568"/>
            <a:ext cx="3612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Руководитель 	    </a:t>
            </a:r>
            <a:r>
              <a:rPr lang="ru-RU" dirty="0" err="1" smtClean="0">
                <a:latin typeface="Arial Narrow" panose="020B0606020202030204" pitchFamily="34" charset="0"/>
              </a:rPr>
              <a:t>К.А.Щипанов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>
                <a:latin typeface="Arial Narrow" panose="020B0606020202030204" pitchFamily="34" charset="0"/>
              </a:rPr>
              <a:t>к</a:t>
            </a:r>
            <a:r>
              <a:rPr lang="ru-RU" dirty="0" smtClean="0">
                <a:latin typeface="Arial Narrow" panose="020B0606020202030204" pitchFamily="34" charset="0"/>
              </a:rPr>
              <a:t>.т.н.     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60763" y="5218568"/>
            <a:ext cx="3348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Студент		</a:t>
            </a:r>
            <a:r>
              <a:rPr lang="ru-RU" dirty="0" err="1">
                <a:latin typeface="Arial Narrow" panose="020B0606020202030204" pitchFamily="34" charset="0"/>
              </a:rPr>
              <a:t>Е.Ю.Мазлова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 smtClean="0">
                <a:latin typeface="Arial Narrow" panose="020B0606020202030204" pitchFamily="34" charset="0"/>
              </a:rPr>
              <a:t>НМТ-493907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872683" y="5943870"/>
            <a:ext cx="1249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 smtClean="0">
                <a:latin typeface="Arial Narrow" panose="020B0606020202030204" pitchFamily="34" charset="0"/>
              </a:rPr>
              <a:t>Екатеринбург</a:t>
            </a:r>
          </a:p>
          <a:p>
            <a:pPr algn="ctr"/>
            <a:r>
              <a:rPr lang="ru-RU" sz="1600" dirty="0" smtClean="0">
                <a:latin typeface="Arial Narrow" panose="020B0606020202030204" pitchFamily="34" charset="0"/>
              </a:rPr>
              <a:t>2022</a:t>
            </a:r>
            <a:endParaRPr lang="ru-RU" sz="1600" dirty="0">
              <a:latin typeface="Arial Narrow" panose="020B0606020202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89650" y="59772"/>
            <a:ext cx="93057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Разработка визуальных форм для сопровождения таблиц </a:t>
            </a:r>
            <a:b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</a:b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базы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334734" y="5141474"/>
            <a:ext cx="4309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Использование цикла </a:t>
            </a:r>
            <a:r>
              <a:rPr lang="en-US" dirty="0" err="1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foreach</a:t>
            </a:r>
            <a:r>
              <a:rPr lang="en-US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для вывода записей таблицы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807" y="1013879"/>
            <a:ext cx="6689090" cy="38075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54" y="3429000"/>
            <a:ext cx="6522366" cy="32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4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98794" y="170612"/>
            <a:ext cx="9305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latin typeface="Arial Narrow" panose="020B0606020202030204" pitchFamily="34" charset="0"/>
                <a:ea typeface="Times New Roman" panose="02020603050405020304" pitchFamily="18" charset="0"/>
              </a:rPr>
              <a:t>Сортировка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551659" y="2393229"/>
            <a:ext cx="4309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Результат сортировки данных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39" y="691333"/>
            <a:ext cx="4876800" cy="61531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93" y="3006726"/>
            <a:ext cx="6378493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1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98794" y="170612"/>
            <a:ext cx="9305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latin typeface="Arial Narrow" panose="020B0606020202030204" pitchFamily="34" charset="0"/>
                <a:ea typeface="Times New Roman" panose="02020603050405020304" pitchFamily="18" charset="0"/>
              </a:rPr>
              <a:t>Фильтрация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094459" y="3244334"/>
            <a:ext cx="4309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Результат фильтрации данных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37" y="3721608"/>
            <a:ext cx="8390903" cy="29353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44" y="979558"/>
            <a:ext cx="56102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665790" y="175122"/>
            <a:ext cx="6949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Редактирование, добавление и удаление записей базы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4421" y="6424968"/>
            <a:ext cx="605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Интерфейс страниц добавления и редактирования записей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32" y="1129229"/>
            <a:ext cx="8776996" cy="17389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7" y="3137369"/>
            <a:ext cx="5641458" cy="32247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35" y="3200243"/>
            <a:ext cx="6259251" cy="31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4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59835" y="178360"/>
            <a:ext cx="6949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Система учета рабочего времени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79" y="933450"/>
            <a:ext cx="5781675" cy="49911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652283"/>
            <a:ext cx="5899232" cy="29590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627" y="2578608"/>
            <a:ext cx="3983681" cy="3657409"/>
          </a:xfrm>
          <a:prstGeom prst="rect">
            <a:avLst/>
          </a:prstGeom>
        </p:spPr>
      </p:pic>
      <p:sp>
        <p:nvSpPr>
          <p:cNvPr id="10" name="Стрелка углом вверх 9"/>
          <p:cNvSpPr/>
          <p:nvPr/>
        </p:nvSpPr>
        <p:spPr>
          <a:xfrm rot="6308248">
            <a:off x="6698015" y="3260741"/>
            <a:ext cx="813816" cy="1078992"/>
          </a:xfrm>
          <a:prstGeom prst="bentUpArrow">
            <a:avLst>
              <a:gd name="adj1" fmla="val 16732"/>
              <a:gd name="adj2" fmla="val 24995"/>
              <a:gd name="adj3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16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251644" y="275216"/>
            <a:ext cx="10702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Arial Narrow" panose="020B0606020202030204" pitchFamily="34" charset="0"/>
              </a:rPr>
              <a:t>Разработка системы экспорта отчетных данных во внешний </a:t>
            </a:r>
            <a:r>
              <a:rPr lang="ru-RU" sz="2800" b="1" dirty="0" smtClean="0">
                <a:latin typeface="Arial Narrow" panose="020B0606020202030204" pitchFamily="34" charset="0"/>
              </a:rPr>
              <a:t>файл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05935" y="3385774"/>
            <a:ext cx="364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Фрагмент кода класса-контроллера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992" y="1383294"/>
            <a:ext cx="1288904" cy="126588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r="8238"/>
          <a:stretch/>
        </p:blipFill>
        <p:spPr>
          <a:xfrm>
            <a:off x="4572953" y="3962405"/>
            <a:ext cx="7469695" cy="27134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508" y="979558"/>
            <a:ext cx="5760242" cy="293758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1508" y="3962405"/>
            <a:ext cx="3647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Пользовательская страница выбора таблиц</a:t>
            </a:r>
            <a:endParaRPr lang="ru-RU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433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251644" y="275216"/>
            <a:ext cx="10702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Arial Narrow" panose="020B0606020202030204" pitchFamily="34" charset="0"/>
              </a:rPr>
              <a:t>Разработка </a:t>
            </a:r>
            <a:r>
              <a:rPr lang="ru-RU" sz="2800" b="1" dirty="0" smtClean="0">
                <a:latin typeface="Arial Narrow" panose="020B0606020202030204" pitchFamily="34" charset="0"/>
              </a:rPr>
              <a:t>сопроводительной документации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55" y="908121"/>
            <a:ext cx="5022913" cy="35294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68" y="2769830"/>
            <a:ext cx="5667742" cy="39601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" y="275216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75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251644" y="275216"/>
            <a:ext cx="10702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Arial Narrow" panose="020B0606020202030204" pitchFamily="34" charset="0"/>
              </a:rPr>
              <a:t>Разработка </a:t>
            </a:r>
            <a:r>
              <a:rPr lang="ru-RU" sz="2800" b="1" dirty="0" smtClean="0">
                <a:latin typeface="Arial Narrow" panose="020B0606020202030204" pitchFamily="34" charset="0"/>
              </a:rPr>
              <a:t>сопроводительной документации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55" y="908121"/>
            <a:ext cx="5022913" cy="35294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68" y="2769830"/>
            <a:ext cx="5667742" cy="39601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" y="275216"/>
            <a:ext cx="990600" cy="990600"/>
          </a:xfrm>
          <a:prstGeom prst="rect">
            <a:avLst/>
          </a:prstGeom>
        </p:spPr>
      </p:pic>
      <p:pic>
        <p:nvPicPr>
          <p:cNvPr id="14" name="BD4907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403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72301" y="364326"/>
            <a:ext cx="1976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Заключение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72301" y="1062479"/>
            <a:ext cx="1082017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Arial Narrow" panose="020B0606020202030204" pitchFamily="34" charset="0"/>
              </a:rPr>
              <a:t>В ходе </a:t>
            </a:r>
            <a:r>
              <a:rPr lang="ru-RU" sz="2000" dirty="0" smtClean="0">
                <a:latin typeface="Arial Narrow" panose="020B0606020202030204" pitchFamily="34" charset="0"/>
              </a:rPr>
              <a:t>разработки веб-приложения </a:t>
            </a:r>
            <a:r>
              <a:rPr lang="ru-RU" sz="2000" dirty="0">
                <a:latin typeface="Arial Narrow" panose="020B0606020202030204" pitchFamily="34" charset="0"/>
              </a:rPr>
              <a:t>реализованы основные этапы создания программного обеспечения</a:t>
            </a:r>
            <a:r>
              <a:rPr lang="ru-RU" sz="2000" dirty="0" smtClean="0">
                <a:latin typeface="Arial Narrow" panose="020B0606020202030204" pitchFamily="34" charset="0"/>
              </a:rPr>
              <a:t>:</a:t>
            </a:r>
          </a:p>
          <a:p>
            <a:endParaRPr lang="ru-RU" sz="2000" dirty="0">
              <a:latin typeface="Arial Narrow" panose="020B0606020202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 Narrow" panose="020B0606020202030204" pitchFamily="34" charset="0"/>
              </a:rPr>
              <a:t>сбор и анализ требований к разработке ПО;</a:t>
            </a:r>
            <a:endParaRPr lang="ru-RU" sz="2200" dirty="0">
              <a:latin typeface="Arial Narrow" panose="020B0606020202030204" pitchFamily="34" charset="0"/>
            </a:endParaRP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Arial Narrow" panose="020B0606020202030204" pitchFamily="34" charset="0"/>
              </a:rPr>
              <a:t>разработка архитектуры информационной системы;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Arial Narrow" panose="020B0606020202030204" pitchFamily="34" charset="0"/>
              </a:rPr>
              <a:t>разработка структуры базы данных и автоматизированное наполнение ее тестовыми данными;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Arial Narrow" panose="020B0606020202030204" pitchFamily="34" charset="0"/>
              </a:rPr>
              <a:t>реализация многопользовательского интерфейса </a:t>
            </a:r>
            <a:r>
              <a:rPr lang="ru-RU" sz="2200" dirty="0" err="1">
                <a:latin typeface="Arial Narrow" panose="020B0606020202030204" pitchFamily="34" charset="0"/>
              </a:rPr>
              <a:t>web</a:t>
            </a:r>
            <a:r>
              <a:rPr lang="ru-RU" sz="2200" dirty="0">
                <a:latin typeface="Arial Narrow" panose="020B0606020202030204" pitchFamily="34" charset="0"/>
              </a:rPr>
              <a:t>-приложения с возможностью авторизации и регистрации пользователей;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Arial Narrow" panose="020B0606020202030204" pitchFamily="34" charset="0"/>
              </a:rPr>
              <a:t>реализация функции вывода данных в табличном виде с функциями сортировки и фильтрации данных;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Arial Narrow" panose="020B0606020202030204" pitchFamily="34" charset="0"/>
              </a:rPr>
              <a:t>реализация функции добавления новых записей, редактирования и удаления существующих;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>
                <a:latin typeface="Arial Narrow" panose="020B0606020202030204" pitchFamily="34" charset="0"/>
              </a:rPr>
              <a:t>реализация системы учета рабочего времени;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 Narrow" panose="020B0606020202030204" pitchFamily="34" charset="0"/>
              </a:rPr>
              <a:t>реализация </a:t>
            </a:r>
            <a:r>
              <a:rPr lang="ru-RU" sz="2200" dirty="0">
                <a:latin typeface="Arial Narrow" panose="020B0606020202030204" pitchFamily="34" charset="0"/>
              </a:rPr>
              <a:t>функции сохранения данных во внешнем </a:t>
            </a:r>
            <a:r>
              <a:rPr lang="ru-RU" sz="2200" dirty="0" smtClean="0">
                <a:latin typeface="Arial Narrow" panose="020B0606020202030204" pitchFamily="34" charset="0"/>
              </a:rPr>
              <a:t>файле;</a:t>
            </a:r>
          </a:p>
          <a:p>
            <a:pPr marL="285750" lvl="0" indent="-285750" algn="just">
              <a:buFont typeface="Arial" panose="020B0604020202020204" pitchFamily="34" charset="0"/>
              <a:buChar char="•"/>
            </a:pPr>
            <a:r>
              <a:rPr lang="ru-RU" sz="2200" dirty="0" smtClean="0">
                <a:latin typeface="Arial Narrow" panose="020B0606020202030204" pitchFamily="34" charset="0"/>
              </a:rPr>
              <a:t>разработка сопроводительной документации.</a:t>
            </a:r>
            <a:endParaRPr lang="ru-RU" sz="22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72301" y="344527"/>
            <a:ext cx="2364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СКУД-системы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22490" y="1399592"/>
            <a:ext cx="106855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Система контроля и управления доступом, СКУД </a:t>
            </a:r>
            <a:r>
              <a:rPr lang="ru-RU" sz="2000" dirty="0"/>
              <a:t>— совокупность программно-аппаратных технических средств контроля и средств управления, имеющих целью ограничение и регистрацию входа-выхода объектов (людей, транспорта) на заданной территории через «точки прохода»: двери, ворота, КПП. Основная задача систем – управление доступом на заданную территорию, включая также:</a:t>
            </a:r>
          </a:p>
          <a:p>
            <a:pPr algn="just"/>
            <a:r>
              <a:rPr lang="ru-RU" sz="2000" dirty="0"/>
              <a:t>•	ограничение доступа на заданную территорию;</a:t>
            </a:r>
          </a:p>
          <a:p>
            <a:pPr algn="just"/>
            <a:r>
              <a:rPr lang="ru-RU" sz="2000" dirty="0"/>
              <a:t>•	идентификацию лица, имеющего доступ на заданную территорию.</a:t>
            </a:r>
          </a:p>
          <a:p>
            <a:pPr algn="just"/>
            <a:r>
              <a:rPr lang="ru-RU" sz="2000" dirty="0"/>
              <a:t>Дополнительные задачи:</a:t>
            </a:r>
          </a:p>
          <a:p>
            <a:pPr algn="just"/>
            <a:r>
              <a:rPr lang="ru-RU" sz="2000" dirty="0"/>
              <a:t>•	учёт рабочего времени;</a:t>
            </a:r>
          </a:p>
          <a:p>
            <a:pPr algn="just"/>
            <a:r>
              <a:rPr lang="ru-RU" sz="2000" dirty="0"/>
              <a:t>•	ведение базы персонала / посетителей;</a:t>
            </a:r>
          </a:p>
          <a:p>
            <a:pPr algn="just"/>
            <a:r>
              <a:rPr lang="ru-RU" sz="2000" dirty="0"/>
              <a:t>•	интеграция с системой безопасности (с системой видеонаблюдения, пожарно-охранной сигнализацией и системами оповещения).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4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911" y="585217"/>
            <a:ext cx="10284725" cy="612648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272301" y="344527"/>
            <a:ext cx="4932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Принцип работы СКУД-системы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537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533897" y="364326"/>
            <a:ext cx="7997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Требования к разработке информационной системы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357174" y="1631646"/>
            <a:ext cx="106855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Функция авторизации без возможности регистрации внешнего пользователя;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Разделение пользователей на три роли: «сотрудник охраны», «начальник охраны», «системный администратор» с разными правами доступа;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Простой и понятный интерфейс;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Отображение данных БД в табличном виде;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Функции фильтрации и сортировки записей таблиц;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Система учета рабочего времени сотрудников с возможностью сохранения во внешнем файле;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вывода данных БД во внешний файл с последующим сохранением.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56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442737" y="331200"/>
            <a:ext cx="9405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Разработка архитектуры информационной системы</a:t>
            </a:r>
            <a:r>
              <a:rPr lang="ru-RU" sz="2800" dirty="0">
                <a:latin typeface="Arial Narrow" panose="020B0606020202030204" pitchFamily="34" charset="0"/>
              </a:rPr>
              <a:t> 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03" y="1211769"/>
            <a:ext cx="10973197" cy="4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98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424892" y="329874"/>
            <a:ext cx="60261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latin typeface="Arial Narrow" panose="020B0606020202030204" pitchFamily="34" charset="0"/>
              </a:rPr>
              <a:t>Разработка и описание базы данных</a:t>
            </a:r>
            <a:endParaRPr lang="ru-RU" sz="2400" b="1" dirty="0">
              <a:latin typeface="Arial Narrow" panose="020B0606020202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" y="60118"/>
            <a:ext cx="1001179" cy="10011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92" y="976205"/>
            <a:ext cx="10652241" cy="57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6850" y="160718"/>
            <a:ext cx="1083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Автоматизация наполнения базы данными </a:t>
            </a:r>
          </a:p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с использованием сервиса </a:t>
            </a:r>
            <a:r>
              <a:rPr lang="ru-RU" sz="2400" b="1" dirty="0" err="1" smtClean="0">
                <a:latin typeface="Arial Narrow" panose="020B0606020202030204" pitchFamily="34" charset="0"/>
              </a:rPr>
              <a:t>Microsoft</a:t>
            </a:r>
            <a:r>
              <a:rPr lang="ru-RU" sz="2400" b="1" dirty="0" smtClean="0">
                <a:latin typeface="Arial Narrow" panose="020B0606020202030204" pitchFamily="34" charset="0"/>
              </a:rPr>
              <a:t> SQL </a:t>
            </a:r>
            <a:r>
              <a:rPr lang="ru-RU" sz="2400" b="1" dirty="0" err="1" smtClean="0">
                <a:latin typeface="Arial Narrow" panose="020B0606020202030204" pitchFamily="34" charset="0"/>
              </a:rPr>
              <a:t>Server</a:t>
            </a:r>
            <a:r>
              <a:rPr lang="ru-RU" sz="2400" b="1" dirty="0" smtClean="0">
                <a:latin typeface="Arial Narrow" panose="020B0606020202030204" pitchFamily="34" charset="0"/>
              </a:rPr>
              <a:t> </a:t>
            </a:r>
            <a:r>
              <a:rPr lang="ru-RU" sz="2400" b="1" dirty="0" err="1" smtClean="0">
                <a:latin typeface="Arial Narrow" panose="020B0606020202030204" pitchFamily="34" charset="0"/>
              </a:rPr>
              <a:t>Integration</a:t>
            </a:r>
            <a:r>
              <a:rPr lang="ru-RU" sz="2400" b="1" dirty="0" smtClean="0">
                <a:latin typeface="Arial Narrow" panose="020B0606020202030204" pitchFamily="34" charset="0"/>
              </a:rPr>
              <a:t> </a:t>
            </a:r>
            <a:r>
              <a:rPr lang="ru-RU" sz="2400" b="1" dirty="0" err="1" smtClean="0">
                <a:latin typeface="Arial Narrow" panose="020B0606020202030204" pitchFamily="34" charset="0"/>
              </a:rPr>
              <a:t>Services</a:t>
            </a:r>
            <a:endParaRPr lang="ru-RU" sz="2400" b="1" dirty="0" smtClean="0">
              <a:latin typeface="Arial Narrow" panose="020B0606020202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091214" y="3012461"/>
            <a:ext cx="2805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Arial Narrow" panose="020B0606020202030204" pitchFamily="34" charset="0"/>
              </a:rPr>
              <a:t>Результат переноса данных в БД</a:t>
            </a:r>
            <a:endParaRPr lang="ru-RU" sz="1600" dirty="0">
              <a:latin typeface="Arial Narrow" panose="020B0606020202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32" y="4854391"/>
            <a:ext cx="1709163" cy="167802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214" y="1481889"/>
            <a:ext cx="3771900" cy="12096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" y="60118"/>
            <a:ext cx="1001179" cy="100117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850" y="1322575"/>
            <a:ext cx="6142714" cy="270804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86850" y="4069091"/>
            <a:ext cx="3696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Arial Narrow" panose="020B0606020202030204" pitchFamily="34" charset="0"/>
              </a:rPr>
              <a:t>Наполнение таблицы «Сотрудники» данными</a:t>
            </a:r>
            <a:endParaRPr lang="ru-RU" sz="1400" dirty="0">
              <a:latin typeface="Arial Narrow" panose="020B0606020202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3531174"/>
            <a:ext cx="7141085" cy="30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0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584013" y="354192"/>
            <a:ext cx="7334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Создание авторизации пользователей по ролям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44" y="4111248"/>
            <a:ext cx="5361277" cy="26312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2" t="71624"/>
          <a:stretch/>
        </p:blipFill>
        <p:spPr>
          <a:xfrm>
            <a:off x="6601967" y="4479189"/>
            <a:ext cx="5184648" cy="17587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644" y="929005"/>
            <a:ext cx="8569012" cy="30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9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584013" y="354192"/>
            <a:ext cx="2574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latin typeface="Arial Narrow" panose="020B0606020202030204" pitchFamily="34" charset="0"/>
              </a:rPr>
              <a:t>Валидация</a:t>
            </a:r>
            <a:r>
              <a:rPr lang="ru-RU" sz="2800" b="1" dirty="0" smtClean="0">
                <a:latin typeface="Arial Narrow" panose="020B0606020202030204" pitchFamily="34" charset="0"/>
              </a:rPr>
              <a:t> кода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68" y="1473334"/>
            <a:ext cx="5836191" cy="42066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092" y="2333109"/>
            <a:ext cx="3950995" cy="20046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39" y="4430951"/>
            <a:ext cx="4314758" cy="206098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39" y="230548"/>
            <a:ext cx="4284903" cy="20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38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357</Words>
  <Application>Microsoft Office PowerPoint</Application>
  <PresentationFormat>Широкоэкранный</PresentationFormat>
  <Paragraphs>61</Paragraphs>
  <Slides>18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Times New Roman</vt:lpstr>
      <vt:lpstr>Тема Office</vt:lpstr>
      <vt:lpstr>Министерство науки и высшего образования Российской Федерации  ФГАОУ ВО «Уральский федеральный университет имени первого Президента России Б.Н. Ельцина»  Институт новых материалов и технологий Кафедра «Теплофизика и информатика в металлургии»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Российской Федерации  ФГАОУ ВО «Уральский федеральный университет имени первого Президента России Б.Н. Ельцина»  Институт новых материалов и технологий Кафедра «Теплофизика и информатика в металлургии»</dc:title>
  <dc:creator>Мазлова Елена</dc:creator>
  <cp:lastModifiedBy>Елена Мазлова</cp:lastModifiedBy>
  <cp:revision>53</cp:revision>
  <dcterms:created xsi:type="dcterms:W3CDTF">2022-05-10T06:12:13Z</dcterms:created>
  <dcterms:modified xsi:type="dcterms:W3CDTF">2023-05-18T19:33:19Z</dcterms:modified>
</cp:coreProperties>
</file>